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sldIdLst>
    <p:sldId id="256" r:id="rId2"/>
    <p:sldId id="257" r:id="rId3"/>
    <p:sldId id="262" r:id="rId4"/>
    <p:sldId id="258" r:id="rId5"/>
    <p:sldId id="259" r:id="rId6"/>
    <p:sldId id="264" r:id="rId7"/>
    <p:sldId id="263" r:id="rId8"/>
    <p:sldId id="260" r:id="rId9"/>
    <p:sldId id="261"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autoAdjust="0"/>
    <p:restoredTop sz="94667" autoAdjust="0"/>
  </p:normalViewPr>
  <p:slideViewPr>
    <p:cSldViewPr>
      <p:cViewPr varScale="1">
        <p:scale>
          <a:sx n="75" d="100"/>
          <a:sy n="75" d="100"/>
        </p:scale>
        <p:origin x="-101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ike\Desktop\Green%20Computing\March\Group%20Audit\Updated%20data%20sheet%20with%20graphs.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Mike\Desktop\Green%20Computing\March\Group%20Audit\Updated%20data%20sheet%20with%20graph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CA"/>
  <c:chart>
    <c:title>
      <c:tx>
        <c:rich>
          <a:bodyPr/>
          <a:lstStyle/>
          <a:p>
            <a:pPr>
              <a:defRPr sz="1200" b="1" i="0" u="none" strike="noStrike" baseline="0">
                <a:solidFill>
                  <a:srgbClr val="000000"/>
                </a:solidFill>
                <a:latin typeface="Arial"/>
                <a:ea typeface="Arial"/>
                <a:cs typeface="Arial"/>
              </a:defRPr>
            </a:pPr>
            <a:r>
              <a:rPr lang="en-CA"/>
              <a:t>KwH needed/KwH used</a:t>
            </a:r>
          </a:p>
        </c:rich>
      </c:tx>
      <c:layout/>
      <c:spPr>
        <a:noFill/>
        <a:ln w="25400">
          <a:noFill/>
        </a:ln>
      </c:spPr>
    </c:title>
    <c:plotArea>
      <c:layout/>
      <c:barChart>
        <c:barDir val="col"/>
        <c:grouping val="clustered"/>
        <c:ser>
          <c:idx val="0"/>
          <c:order val="0"/>
          <c:tx>
            <c:strRef>
              <c:f>Graphs!$A$1</c:f>
              <c:strCache>
                <c:ptCount val="1"/>
                <c:pt idx="0">
                  <c:v>KWH Needed</c:v>
                </c:pt>
              </c:strCache>
            </c:strRef>
          </c:tx>
          <c:spPr>
            <a:solidFill>
              <a:srgbClr val="9999FF"/>
            </a:solidFill>
            <a:ln w="12700">
              <a:solidFill>
                <a:srgbClr val="000000"/>
              </a:solidFill>
              <a:prstDash val="solid"/>
            </a:ln>
          </c:spPr>
          <c:val>
            <c:numRef>
              <c:f>Graphs!$B$1:$N$1</c:f>
              <c:numCache>
                <c:formatCode>General</c:formatCode>
                <c:ptCount val="13"/>
                <c:pt idx="0">
                  <c:v>8.0500000000000007</c:v>
                </c:pt>
                <c:pt idx="1">
                  <c:v>2.4749999999999996</c:v>
                </c:pt>
                <c:pt idx="2">
                  <c:v>12</c:v>
                </c:pt>
                <c:pt idx="3">
                  <c:v>8.0500000000000007</c:v>
                </c:pt>
                <c:pt idx="4">
                  <c:v>0.37125000000000002</c:v>
                </c:pt>
                <c:pt idx="5">
                  <c:v>8.0500000000000007</c:v>
                </c:pt>
                <c:pt idx="6">
                  <c:v>1.2374999999999998</c:v>
                </c:pt>
                <c:pt idx="7">
                  <c:v>4.6800000000000006</c:v>
                </c:pt>
                <c:pt idx="8">
                  <c:v>7.1999999999999984</c:v>
                </c:pt>
                <c:pt idx="9">
                  <c:v>8.0500000000000007</c:v>
                </c:pt>
                <c:pt idx="10">
                  <c:v>1.2374999999999998</c:v>
                </c:pt>
                <c:pt idx="11">
                  <c:v>1.8975000000000006E-2</c:v>
                </c:pt>
                <c:pt idx="12">
                  <c:v>2.0625</c:v>
                </c:pt>
              </c:numCache>
            </c:numRef>
          </c:val>
        </c:ser>
        <c:ser>
          <c:idx val="1"/>
          <c:order val="1"/>
          <c:tx>
            <c:strRef>
              <c:f>Graphs!$A$2</c:f>
              <c:strCache>
                <c:ptCount val="1"/>
                <c:pt idx="0">
                  <c:v>KWH Used</c:v>
                </c:pt>
              </c:strCache>
            </c:strRef>
          </c:tx>
          <c:spPr>
            <a:solidFill>
              <a:srgbClr val="993366"/>
            </a:solidFill>
            <a:ln w="12700">
              <a:solidFill>
                <a:srgbClr val="000000"/>
              </a:solidFill>
              <a:prstDash val="solid"/>
            </a:ln>
          </c:spPr>
          <c:val>
            <c:numRef>
              <c:f>Graphs!$B$2:$N$2</c:f>
              <c:numCache>
                <c:formatCode>General</c:formatCode>
                <c:ptCount val="13"/>
                <c:pt idx="0">
                  <c:v>27.6</c:v>
                </c:pt>
                <c:pt idx="1">
                  <c:v>41.58</c:v>
                </c:pt>
                <c:pt idx="2">
                  <c:v>100.8</c:v>
                </c:pt>
                <c:pt idx="3">
                  <c:v>27.6</c:v>
                </c:pt>
                <c:pt idx="4">
                  <c:v>41.58</c:v>
                </c:pt>
                <c:pt idx="5">
                  <c:v>27.6</c:v>
                </c:pt>
                <c:pt idx="6">
                  <c:v>41.58</c:v>
                </c:pt>
                <c:pt idx="7">
                  <c:v>78.624000000000009</c:v>
                </c:pt>
                <c:pt idx="8">
                  <c:v>120.96000000000001</c:v>
                </c:pt>
                <c:pt idx="9">
                  <c:v>27.6</c:v>
                </c:pt>
                <c:pt idx="10">
                  <c:v>41.58</c:v>
                </c:pt>
                <c:pt idx="11">
                  <c:v>2.4750000000000001E-2</c:v>
                </c:pt>
                <c:pt idx="12">
                  <c:v>2.8875000000000002</c:v>
                </c:pt>
              </c:numCache>
            </c:numRef>
          </c:val>
        </c:ser>
        <c:axId val="52203904"/>
        <c:axId val="52205824"/>
      </c:barChart>
      <c:catAx>
        <c:axId val="52203904"/>
        <c:scaling>
          <c:orientation val="minMax"/>
        </c:scaling>
        <c:axPos val="b"/>
        <c:title>
          <c:tx>
            <c:rich>
              <a:bodyPr/>
              <a:lstStyle/>
              <a:p>
                <a:pPr>
                  <a:defRPr sz="1000" b="1" i="0" u="none" strike="noStrike" baseline="0">
                    <a:solidFill>
                      <a:srgbClr val="000000"/>
                    </a:solidFill>
                    <a:latin typeface="Arial"/>
                    <a:ea typeface="Arial"/>
                    <a:cs typeface="Arial"/>
                  </a:defRPr>
                </a:pPr>
                <a:r>
                  <a:rPr lang="en-CA"/>
                  <a:t>Devices by Number</a:t>
                </a:r>
              </a:p>
            </c:rich>
          </c:tx>
          <c:layout/>
          <c:spPr>
            <a:noFill/>
            <a:ln w="25400">
              <a:noFill/>
            </a:ln>
          </c:spPr>
        </c:title>
        <c:numFmt formatCode="General"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n-US"/>
          </a:p>
        </c:txPr>
        <c:crossAx val="52205824"/>
        <c:crosses val="autoZero"/>
        <c:auto val="1"/>
        <c:lblAlgn val="ctr"/>
        <c:lblOffset val="100"/>
        <c:tickLblSkip val="1"/>
        <c:tickMarkSkip val="1"/>
      </c:catAx>
      <c:valAx>
        <c:axId val="52205824"/>
        <c:scaling>
          <c:orientation val="minMax"/>
        </c:scaling>
        <c:axPos val="l"/>
        <c:majorGridlines>
          <c:spPr>
            <a:ln w="3175">
              <a:solidFill>
                <a:srgbClr val="000000"/>
              </a:solidFill>
              <a:prstDash val="solid"/>
            </a:ln>
          </c:spPr>
        </c:majorGridlines>
        <c:title>
          <c:tx>
            <c:rich>
              <a:bodyPr/>
              <a:lstStyle/>
              <a:p>
                <a:pPr>
                  <a:defRPr sz="1000" b="1" i="0" u="none" strike="noStrike" baseline="0">
                    <a:solidFill>
                      <a:srgbClr val="000000"/>
                    </a:solidFill>
                    <a:latin typeface="Arial"/>
                    <a:ea typeface="Arial"/>
                    <a:cs typeface="Arial"/>
                  </a:defRPr>
                </a:pPr>
                <a:r>
                  <a:rPr lang="en-CA"/>
                  <a:t>KwH</a:t>
                </a:r>
              </a:p>
            </c:rich>
          </c:tx>
          <c:layout/>
          <c:spPr>
            <a:noFill/>
            <a:ln w="25400">
              <a:noFill/>
            </a:ln>
          </c:spPr>
        </c:title>
        <c:numFmt formatCode="General"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n-US"/>
          </a:p>
        </c:txPr>
        <c:crossAx val="52203904"/>
        <c:crosses val="autoZero"/>
        <c:crossBetween val="between"/>
      </c:valAx>
      <c:spPr>
        <a:solidFill>
          <a:srgbClr val="C0C0C0"/>
        </a:solidFill>
        <a:ln w="12700">
          <a:solidFill>
            <a:srgbClr val="808080"/>
          </a:solidFill>
          <a:prstDash val="solid"/>
        </a:ln>
      </c:spPr>
    </c:plotArea>
    <c:legend>
      <c:legendPos val="r"/>
      <c:layout/>
      <c:spPr>
        <a:solidFill>
          <a:srgbClr val="FFFFFF"/>
        </a:solidFill>
        <a:ln w="3175">
          <a:solidFill>
            <a:srgbClr val="000000"/>
          </a:solidFill>
          <a:prstDash val="solid"/>
        </a:ln>
      </c:spPr>
      <c:txPr>
        <a:bodyPr/>
        <a:lstStyle/>
        <a:p>
          <a:pPr>
            <a:defRPr sz="920" b="0" i="0" u="none" strike="noStrike" baseline="0">
              <a:solidFill>
                <a:srgbClr val="000000"/>
              </a:solidFill>
              <a:latin typeface="Arial"/>
              <a:ea typeface="Arial"/>
              <a:cs typeface="Arial"/>
            </a:defRPr>
          </a:pPr>
          <a:endParaRPr lang="en-US"/>
        </a:p>
      </c:txPr>
    </c:legend>
    <c:plotVisOnly val="1"/>
    <c:dispBlanksAs val="gap"/>
  </c:chart>
  <c:spPr>
    <a:solidFill>
      <a:srgbClr val="FFFFFF"/>
    </a:soli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CA"/>
  <c:chart>
    <c:title>
      <c:tx>
        <c:rich>
          <a:bodyPr/>
          <a:lstStyle/>
          <a:p>
            <a:pPr>
              <a:defRPr sz="1200" b="1" i="0" u="none" strike="noStrike" baseline="0">
                <a:solidFill>
                  <a:srgbClr val="000000"/>
                </a:solidFill>
                <a:latin typeface="Arial"/>
                <a:ea typeface="Arial"/>
                <a:cs typeface="Arial"/>
              </a:defRPr>
            </a:pPr>
            <a:r>
              <a:rPr lang="en-US"/>
              <a:t>Cost KwH</a:t>
            </a:r>
            <a:r>
              <a:rPr lang="en-US" baseline="0"/>
              <a:t> needed/Cost KwH used</a:t>
            </a:r>
            <a:endParaRPr lang="en-US"/>
          </a:p>
        </c:rich>
      </c:tx>
      <c:layout>
        <c:manualLayout>
          <c:xMode val="edge"/>
          <c:yMode val="edge"/>
          <c:x val="0.32325462630337332"/>
          <c:y val="8.6576499480973249E-2"/>
        </c:manualLayout>
      </c:layout>
      <c:spPr>
        <a:noFill/>
        <a:ln w="25400">
          <a:noFill/>
        </a:ln>
      </c:spPr>
    </c:title>
    <c:plotArea>
      <c:layout>
        <c:manualLayout>
          <c:layoutTarget val="inner"/>
          <c:xMode val="edge"/>
          <c:yMode val="edge"/>
          <c:x val="0.18292719235739105"/>
          <c:y val="0.14393579259184247"/>
          <c:w val="0.61847933099411234"/>
          <c:h val="0.67868648251765962"/>
        </c:manualLayout>
      </c:layout>
      <c:barChart>
        <c:barDir val="col"/>
        <c:grouping val="clustered"/>
        <c:ser>
          <c:idx val="0"/>
          <c:order val="0"/>
          <c:tx>
            <c:strRef>
              <c:f>Graphs!$A$4</c:f>
              <c:strCache>
                <c:ptCount val="1"/>
                <c:pt idx="0">
                  <c:v>Cost per KWH Needed</c:v>
                </c:pt>
              </c:strCache>
            </c:strRef>
          </c:tx>
          <c:spPr>
            <a:solidFill>
              <a:srgbClr val="9999FF"/>
            </a:solidFill>
            <a:ln w="12700">
              <a:solidFill>
                <a:srgbClr val="000000"/>
              </a:solidFill>
              <a:prstDash val="solid"/>
            </a:ln>
          </c:spPr>
          <c:val>
            <c:numRef>
              <c:f>Graphs!$B$4:$N$4</c:f>
              <c:numCache>
                <c:formatCode>\$#,##0.00</c:formatCode>
                <c:ptCount val="13"/>
                <c:pt idx="0">
                  <c:v>0.5232500000000001</c:v>
                </c:pt>
                <c:pt idx="1">
                  <c:v>0.16087500000000002</c:v>
                </c:pt>
                <c:pt idx="2">
                  <c:v>0.78</c:v>
                </c:pt>
                <c:pt idx="3">
                  <c:v>0.5232500000000001</c:v>
                </c:pt>
                <c:pt idx="4">
                  <c:v>2.4131250000000003E-2</c:v>
                </c:pt>
                <c:pt idx="5">
                  <c:v>0.5232500000000001</c:v>
                </c:pt>
                <c:pt idx="6">
                  <c:v>8.0437500000000023E-2</c:v>
                </c:pt>
                <c:pt idx="7">
                  <c:v>0.30420000000000008</c:v>
                </c:pt>
                <c:pt idx="8">
                  <c:v>0.46800000000000003</c:v>
                </c:pt>
                <c:pt idx="9">
                  <c:v>0.5232500000000001</c:v>
                </c:pt>
                <c:pt idx="10">
                  <c:v>8.0437500000000023E-2</c:v>
                </c:pt>
                <c:pt idx="11">
                  <c:v>1.2333750000000001E-3</c:v>
                </c:pt>
                <c:pt idx="12">
                  <c:v>0.1340625</c:v>
                </c:pt>
              </c:numCache>
            </c:numRef>
          </c:val>
        </c:ser>
        <c:ser>
          <c:idx val="1"/>
          <c:order val="1"/>
          <c:tx>
            <c:strRef>
              <c:f>Graphs!$A$5</c:f>
              <c:strCache>
                <c:ptCount val="1"/>
                <c:pt idx="0">
                  <c:v>Cost per KWH Used</c:v>
                </c:pt>
              </c:strCache>
            </c:strRef>
          </c:tx>
          <c:spPr>
            <a:solidFill>
              <a:srgbClr val="993366"/>
            </a:solidFill>
            <a:ln w="12700">
              <a:solidFill>
                <a:srgbClr val="000000"/>
              </a:solidFill>
              <a:prstDash val="solid"/>
            </a:ln>
          </c:spPr>
          <c:val>
            <c:numRef>
              <c:f>Graphs!$B$5:$N$5</c:f>
              <c:numCache>
                <c:formatCode>\$#,##0.00</c:formatCode>
                <c:ptCount val="13"/>
                <c:pt idx="0">
                  <c:v>1.7940000000000003</c:v>
                </c:pt>
                <c:pt idx="1">
                  <c:v>2.7027000000000001</c:v>
                </c:pt>
                <c:pt idx="2">
                  <c:v>6.5519999999999996</c:v>
                </c:pt>
                <c:pt idx="3">
                  <c:v>1.7940000000000003</c:v>
                </c:pt>
                <c:pt idx="4">
                  <c:v>2.7027000000000001</c:v>
                </c:pt>
                <c:pt idx="5">
                  <c:v>1.7940000000000003</c:v>
                </c:pt>
                <c:pt idx="6">
                  <c:v>2.7027000000000001</c:v>
                </c:pt>
                <c:pt idx="7">
                  <c:v>5.1105599999999995</c:v>
                </c:pt>
                <c:pt idx="8">
                  <c:v>7.8623999999999992</c:v>
                </c:pt>
                <c:pt idx="9">
                  <c:v>1.7940000000000003</c:v>
                </c:pt>
                <c:pt idx="10">
                  <c:v>2.7027000000000001</c:v>
                </c:pt>
                <c:pt idx="11">
                  <c:v>1.6087500000000006E-3</c:v>
                </c:pt>
                <c:pt idx="12">
                  <c:v>0.18768750000000001</c:v>
                </c:pt>
              </c:numCache>
            </c:numRef>
          </c:val>
        </c:ser>
        <c:axId val="53044352"/>
        <c:axId val="53046272"/>
      </c:barChart>
      <c:catAx>
        <c:axId val="53044352"/>
        <c:scaling>
          <c:orientation val="minMax"/>
        </c:scaling>
        <c:axPos val="b"/>
        <c:title>
          <c:tx>
            <c:rich>
              <a:bodyPr/>
              <a:lstStyle/>
              <a:p>
                <a:pPr>
                  <a:defRPr sz="1000" b="1" i="0" u="none" strike="noStrike" baseline="0">
                    <a:solidFill>
                      <a:srgbClr val="000000"/>
                    </a:solidFill>
                    <a:latin typeface="Arial"/>
                    <a:ea typeface="Arial"/>
                    <a:cs typeface="Arial"/>
                  </a:defRPr>
                </a:pPr>
                <a:r>
                  <a:rPr lang="en-CA"/>
                  <a:t>Devices by Number</a:t>
                </a:r>
              </a:p>
            </c:rich>
          </c:tx>
          <c:layout>
            <c:manualLayout>
              <c:xMode val="edge"/>
              <c:yMode val="edge"/>
              <c:x val="0.4048448223014337"/>
              <c:y val="0.89716889890371421"/>
            </c:manualLayout>
          </c:layout>
          <c:spPr>
            <a:noFill/>
            <a:ln w="25400">
              <a:noFill/>
            </a:ln>
          </c:spPr>
        </c:title>
        <c:numFmt formatCode="General"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n-US"/>
          </a:p>
        </c:txPr>
        <c:crossAx val="53046272"/>
        <c:crosses val="autoZero"/>
        <c:auto val="1"/>
        <c:lblAlgn val="ctr"/>
        <c:lblOffset val="100"/>
        <c:tickLblSkip val="1"/>
        <c:tickMarkSkip val="1"/>
      </c:catAx>
      <c:valAx>
        <c:axId val="53046272"/>
        <c:scaling>
          <c:orientation val="minMax"/>
        </c:scaling>
        <c:axPos val="l"/>
        <c:majorGridlines>
          <c:spPr>
            <a:ln w="3175">
              <a:solidFill>
                <a:srgbClr val="000000"/>
              </a:solidFill>
              <a:prstDash val="solid"/>
            </a:ln>
          </c:spPr>
        </c:majorGridlines>
        <c:title>
          <c:tx>
            <c:rich>
              <a:bodyPr/>
              <a:lstStyle/>
              <a:p>
                <a:pPr>
                  <a:defRPr sz="1000" b="1" i="0" u="none" strike="noStrike" baseline="0">
                    <a:solidFill>
                      <a:srgbClr val="000000"/>
                    </a:solidFill>
                    <a:latin typeface="Arial"/>
                    <a:ea typeface="Arial"/>
                    <a:cs typeface="Arial"/>
                  </a:defRPr>
                </a:pPr>
                <a:r>
                  <a:rPr lang="en-CA"/>
                  <a:t>Cost per KwH</a:t>
                </a:r>
              </a:p>
            </c:rich>
          </c:tx>
          <c:layout>
            <c:manualLayout>
              <c:xMode val="edge"/>
              <c:yMode val="edge"/>
              <c:x val="3.2520325203252036E-2"/>
              <c:y val="0.38817480719794395"/>
            </c:manualLayout>
          </c:layout>
          <c:spPr>
            <a:noFill/>
            <a:ln w="25400">
              <a:noFill/>
            </a:ln>
          </c:spPr>
        </c:title>
        <c:numFmt formatCode="\$#,##0.00" sourceLinked="1"/>
        <c:tickLblPos val="nextTo"/>
        <c:spPr>
          <a:ln w="3175">
            <a:solidFill>
              <a:srgbClr val="000000"/>
            </a:solidFill>
            <a:prstDash val="solid"/>
          </a:ln>
        </c:spPr>
        <c:txPr>
          <a:bodyPr rot="0" vert="horz"/>
          <a:lstStyle/>
          <a:p>
            <a:pPr>
              <a:defRPr sz="1000" b="0" i="0" u="none" strike="noStrike" baseline="0">
                <a:solidFill>
                  <a:srgbClr val="000000"/>
                </a:solidFill>
                <a:latin typeface="Arial"/>
                <a:ea typeface="Arial"/>
                <a:cs typeface="Arial"/>
              </a:defRPr>
            </a:pPr>
            <a:endParaRPr lang="en-US"/>
          </a:p>
        </c:txPr>
        <c:crossAx val="53044352"/>
        <c:crosses val="autoZero"/>
        <c:crossBetween val="between"/>
        <c:majorUnit val="2"/>
      </c:valAx>
      <c:spPr>
        <a:solidFill>
          <a:srgbClr val="C0C0C0"/>
        </a:solidFill>
        <a:ln w="12700">
          <a:solidFill>
            <a:srgbClr val="808080"/>
          </a:solidFill>
          <a:prstDash val="solid"/>
        </a:ln>
      </c:spPr>
    </c:plotArea>
    <c:legend>
      <c:legendPos val="r"/>
      <c:layout>
        <c:manualLayout>
          <c:xMode val="edge"/>
          <c:yMode val="edge"/>
          <c:x val="0.81885318358606152"/>
          <c:y val="0.44730077120822642"/>
          <c:w val="0.16488853382087298"/>
          <c:h val="0.14655270020507888"/>
        </c:manualLayout>
      </c:layout>
      <c:spPr>
        <a:solidFill>
          <a:srgbClr val="FFFFFF"/>
        </a:solidFill>
        <a:ln w="3175">
          <a:solidFill>
            <a:srgbClr val="000000"/>
          </a:solidFill>
          <a:prstDash val="solid"/>
        </a:ln>
      </c:spPr>
      <c:txPr>
        <a:bodyPr/>
        <a:lstStyle/>
        <a:p>
          <a:pPr>
            <a:defRPr sz="920" b="0" i="0" u="none" strike="noStrike" baseline="0">
              <a:solidFill>
                <a:srgbClr val="000000"/>
              </a:solidFill>
              <a:latin typeface="Arial"/>
              <a:ea typeface="Arial"/>
              <a:cs typeface="Arial"/>
            </a:defRPr>
          </a:pPr>
          <a:endParaRPr lang="en-US"/>
        </a:p>
      </c:txPr>
    </c:legend>
    <c:plotVisOnly val="1"/>
    <c:dispBlanksAs val="gap"/>
  </c:chart>
  <c:spPr>
    <a:solidFill>
      <a:srgbClr val="FFFFFF"/>
    </a:solidFill>
    <a:ln w="3175">
      <a:solidFill>
        <a:srgbClr val="000000"/>
      </a:solidFill>
      <a:prstDash val="solid"/>
    </a:ln>
  </c:spPr>
  <c:txPr>
    <a:bodyPr/>
    <a:lstStyle/>
    <a:p>
      <a:pPr>
        <a:defRPr sz="1000" b="0" i="0" u="none" strike="noStrike" baseline="0">
          <a:solidFill>
            <a:srgbClr val="000000"/>
          </a:solidFill>
          <a:latin typeface="Arial"/>
          <a:ea typeface="Arial"/>
          <a:cs typeface="Arial"/>
        </a:defRPr>
      </a:pPr>
      <a:endParaRPr lang="en-US"/>
    </a:p>
  </c:txPr>
  <c:externalData r:id="rId1"/>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1219200" y="3886200"/>
            <a:ext cx="6858000" cy="990600"/>
          </a:xfrm>
        </p:spPr>
        <p:txBody>
          <a:bodyPr anchor="t" anchorCtr="0"/>
          <a:lstStyle>
            <a:lvl1pPr algn="r">
              <a:defRPr sz="3200">
                <a:solidFill>
                  <a:schemeClr val="tx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1219200" y="5124450"/>
            <a:ext cx="6858000" cy="533400"/>
          </a:xfrm>
        </p:spPr>
        <p:txBody>
          <a:bodyPr/>
          <a:lstStyle>
            <a:lvl1pPr marL="0" indent="0" algn="r">
              <a:buNone/>
              <a:defRPr sz="2000">
                <a:solidFill>
                  <a:schemeClr val="tx2"/>
                </a:solidFill>
                <a:latin typeface="+mj-lt"/>
                <a:ea typeface="+mj-ea"/>
                <a:cs typeface="+mj-cs"/>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400800" y="6355080"/>
            <a:ext cx="2286000" cy="365760"/>
          </a:xfrm>
        </p:spPr>
        <p:txBody>
          <a:bodyPr/>
          <a:lstStyle>
            <a:lvl1pPr>
              <a:defRPr sz="1400"/>
            </a:lvl1pPr>
          </a:lstStyle>
          <a:p>
            <a:fld id="{AD496CBF-D8BA-4E4A-95A1-887FA3AEC069}" type="datetimeFigureOut">
              <a:rPr lang="en-US" smtClean="0"/>
              <a:pPr/>
              <a:t>4/8/2010</a:t>
            </a:fld>
            <a:endParaRPr lang="en-US"/>
          </a:p>
        </p:txBody>
      </p:sp>
      <p:sp>
        <p:nvSpPr>
          <p:cNvPr id="17" name="Footer Placeholder 16"/>
          <p:cNvSpPr>
            <a:spLocks noGrp="1"/>
          </p:cNvSpPr>
          <p:nvPr>
            <p:ph type="ftr" sz="quarter" idx="11"/>
          </p:nvPr>
        </p:nvSpPr>
        <p:spPr>
          <a:xfrm>
            <a:off x="2898648" y="6355080"/>
            <a:ext cx="3474720" cy="365760"/>
          </a:xfrm>
        </p:spPr>
        <p:txBody>
          <a:bodyPr/>
          <a:lstStyle/>
          <a:p>
            <a:endParaRPr lang="en-US"/>
          </a:p>
        </p:txBody>
      </p:sp>
      <p:sp>
        <p:nvSpPr>
          <p:cNvPr id="29" name="Slide Number Placeholder 28"/>
          <p:cNvSpPr>
            <a:spLocks noGrp="1"/>
          </p:cNvSpPr>
          <p:nvPr>
            <p:ph type="sldNum" sz="quarter" idx="12"/>
          </p:nvPr>
        </p:nvSpPr>
        <p:spPr>
          <a:xfrm>
            <a:off x="1216152" y="6355080"/>
            <a:ext cx="1219200" cy="365760"/>
          </a:xfrm>
        </p:spPr>
        <p:txBody>
          <a:bodyPr/>
          <a:lstStyle/>
          <a:p>
            <a:fld id="{EB4964DA-E2FF-45BA-970D-0AB767E72F14}" type="slidenum">
              <a:rPr lang="en-US" smtClean="0"/>
              <a:pPr/>
              <a:t>‹#›</a:t>
            </a:fld>
            <a:endParaRPr lang="en-US"/>
          </a:p>
        </p:txBody>
      </p:sp>
      <p:sp>
        <p:nvSpPr>
          <p:cNvPr id="21" name="Rectangle 20"/>
          <p:cNvSpPr/>
          <p:nvPr/>
        </p:nvSpPr>
        <p:spPr>
          <a:xfrm>
            <a:off x="904875" y="3648075"/>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3" name="Rectangle 32"/>
          <p:cNvSpPr/>
          <p:nvPr/>
        </p:nvSpPr>
        <p:spPr>
          <a:xfrm>
            <a:off x="914400" y="5048250"/>
            <a:ext cx="7315200" cy="685800"/>
          </a:xfrm>
          <a:prstGeom prst="rect">
            <a:avLst/>
          </a:prstGeom>
          <a:noFill/>
          <a:ln w="6350" cap="rnd" cmpd="sng" algn="ctr">
            <a:solidFill>
              <a:schemeClr val="accent2"/>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Rectangle 21"/>
          <p:cNvSpPr/>
          <p:nvPr/>
        </p:nvSpPr>
        <p:spPr>
          <a:xfrm>
            <a:off x="904875" y="3648075"/>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a:off x="914400" y="5048250"/>
            <a:ext cx="228600" cy="685800"/>
          </a:xfrm>
          <a:prstGeom prst="rect">
            <a:avLst/>
          </a:prstGeom>
          <a:solidFill>
            <a:schemeClr val="accent2"/>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D496CBF-D8BA-4E4A-95A1-887FA3AEC069}" type="datetimeFigureOut">
              <a:rPr lang="en-US" smtClean="0"/>
              <a:pPr/>
              <a:t>4/8/2010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4964DA-E2FF-45BA-970D-0AB767E72F1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D496CBF-D8BA-4E4A-95A1-887FA3AEC069}" type="datetimeFigureOut">
              <a:rPr lang="en-US" smtClean="0"/>
              <a:pPr/>
              <a:t>4/8/2010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4964DA-E2FF-45BA-970D-0AB767E72F14}" type="slidenum">
              <a:rPr lang="en-US" smtClean="0"/>
              <a:pPr/>
              <a:t>‹#›</a:t>
            </a:fld>
            <a:endParaRPr lang="en-US"/>
          </a:p>
        </p:txBody>
      </p:sp>
      <p:sp>
        <p:nvSpPr>
          <p:cNvPr id="7" name="Straight Connector 6"/>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8" name="Isosceles Triangle 7"/>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5400000">
            <a:off x="3629607" y="3201952"/>
            <a:ext cx="585216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AD496CBF-D8BA-4E4A-95A1-887FA3AEC069}" type="datetimeFigureOut">
              <a:rPr lang="en-US" smtClean="0"/>
              <a:pPr/>
              <a:t>4/8/2010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4964DA-E2FF-45BA-970D-0AB767E72F14}" type="slidenum">
              <a:rPr lang="en-US" smtClean="0"/>
              <a:pPr/>
              <a:t>‹#›</a:t>
            </a:fld>
            <a:endParaRPr lang="en-US"/>
          </a:p>
        </p:txBody>
      </p:sp>
      <p:sp>
        <p:nvSpPr>
          <p:cNvPr id="8" name="Content Placeholder 7"/>
          <p:cNvSpPr>
            <a:spLocks noGrp="1"/>
          </p:cNvSpPr>
          <p:nvPr>
            <p:ph sz="quarter" idx="1"/>
          </p:nvPr>
        </p:nvSpPr>
        <p:spPr>
          <a:xfrm>
            <a:off x="457200" y="1219200"/>
            <a:ext cx="8229600"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19200" y="2971800"/>
            <a:ext cx="6858000" cy="1066800"/>
          </a:xfrm>
        </p:spPr>
        <p:txBody>
          <a:bodyPr anchor="t" anchorCtr="0"/>
          <a:lstStyle>
            <a:lvl1pPr algn="r">
              <a:buNone/>
              <a:defRPr sz="3200" b="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295400" y="4267200"/>
            <a:ext cx="6781800" cy="1143000"/>
          </a:xfrm>
        </p:spPr>
        <p:txBody>
          <a:bodyPr anchor="t" anchorCtr="0"/>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6400800" y="6355080"/>
            <a:ext cx="2286000" cy="365760"/>
          </a:xfrm>
        </p:spPr>
        <p:txBody>
          <a:bodyPr/>
          <a:lstStyle/>
          <a:p>
            <a:fld id="{AD496CBF-D8BA-4E4A-95A1-887FA3AEC069}" type="datetimeFigureOut">
              <a:rPr lang="en-US" smtClean="0"/>
              <a:pPr/>
              <a:t>4/8/2010</a:t>
            </a:fld>
            <a:endParaRPr lang="en-US"/>
          </a:p>
        </p:txBody>
      </p:sp>
      <p:sp>
        <p:nvSpPr>
          <p:cNvPr id="5" name="Footer Placeholder 4"/>
          <p:cNvSpPr>
            <a:spLocks noGrp="1"/>
          </p:cNvSpPr>
          <p:nvPr>
            <p:ph type="ftr" sz="quarter" idx="11"/>
          </p:nvPr>
        </p:nvSpPr>
        <p:spPr>
          <a:xfrm>
            <a:off x="2898648" y="6355080"/>
            <a:ext cx="3474720" cy="365760"/>
          </a:xfrm>
        </p:spPr>
        <p:txBody>
          <a:bodyPr/>
          <a:lstStyle/>
          <a:p>
            <a:endParaRPr lang="en-US"/>
          </a:p>
        </p:txBody>
      </p:sp>
      <p:sp>
        <p:nvSpPr>
          <p:cNvPr id="6" name="Slide Number Placeholder 5"/>
          <p:cNvSpPr>
            <a:spLocks noGrp="1"/>
          </p:cNvSpPr>
          <p:nvPr>
            <p:ph type="sldNum" sz="quarter" idx="12"/>
          </p:nvPr>
        </p:nvSpPr>
        <p:spPr>
          <a:xfrm>
            <a:off x="1069848" y="6355080"/>
            <a:ext cx="1520952" cy="365760"/>
          </a:xfrm>
        </p:spPr>
        <p:txBody>
          <a:bodyPr/>
          <a:lstStyle/>
          <a:p>
            <a:fld id="{EB4964DA-E2FF-45BA-970D-0AB767E72F14}" type="slidenum">
              <a:rPr lang="en-US" smtClean="0"/>
              <a:pPr/>
              <a:t>‹#›</a:t>
            </a:fld>
            <a:endParaRPr lang="en-US"/>
          </a:p>
        </p:txBody>
      </p:sp>
      <p:sp>
        <p:nvSpPr>
          <p:cNvPr id="7" name="Rectangle 6"/>
          <p:cNvSpPr/>
          <p:nvPr/>
        </p:nvSpPr>
        <p:spPr>
          <a:xfrm>
            <a:off x="914400" y="2819400"/>
            <a:ext cx="7315200" cy="1280160"/>
          </a:xfrm>
          <a:prstGeom prst="rect">
            <a:avLst/>
          </a:prstGeom>
          <a:noFill/>
          <a:ln w="6350" cap="rnd" cmpd="sng" algn="ctr">
            <a:solidFill>
              <a:schemeClr val="accent1"/>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914400" y="2819400"/>
            <a:ext cx="228600" cy="128016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AD496CBF-D8BA-4E4A-95A1-887FA3AEC069}" type="datetimeFigureOut">
              <a:rPr lang="en-US" smtClean="0"/>
              <a:pPr/>
              <a:t>4/8/2010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4964DA-E2FF-45BA-970D-0AB767E72F14}" type="slidenum">
              <a:rPr lang="en-US" smtClean="0"/>
              <a:pPr/>
              <a:t>‹#›</a:t>
            </a:fld>
            <a:endParaRPr lang="en-US"/>
          </a:p>
        </p:txBody>
      </p:sp>
      <p:sp>
        <p:nvSpPr>
          <p:cNvPr id="9" name="Content Placeholder 8"/>
          <p:cNvSpPr>
            <a:spLocks noGrp="1"/>
          </p:cNvSpPr>
          <p:nvPr>
            <p:ph sz="quarter" idx="1"/>
          </p:nvPr>
        </p:nvSpPr>
        <p:spPr>
          <a:xfrm>
            <a:off x="457200" y="1219200"/>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632198" y="1216152"/>
            <a:ext cx="4041648" cy="493776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285875"/>
            <a:ext cx="4040188" cy="685800"/>
          </a:xfrm>
          <a:noFill/>
          <a:ln>
            <a:noFill/>
          </a:ln>
        </p:spPr>
        <p:txBody>
          <a:bodyPr lIns="91440" anchor="b" anchorCtr="0">
            <a:noAutofit/>
          </a:bodyPr>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8200" y="1295400"/>
            <a:ext cx="4041775" cy="685800"/>
          </a:xfrm>
          <a:noFill/>
          <a:ln>
            <a:noFill/>
          </a:ln>
        </p:spPr>
        <p:txBody>
          <a:bodyPr lIns="91440" anchor="b" anchorCtr="0"/>
          <a:lstStyle>
            <a:lvl1pPr marL="0" indent="0">
              <a:buNone/>
              <a:defRPr sz="2400" b="1">
                <a:solidFill>
                  <a:schemeClr val="accent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AD496CBF-D8BA-4E4A-95A1-887FA3AEC069}" type="datetimeFigureOut">
              <a:rPr lang="en-US" smtClean="0"/>
              <a:pPr/>
              <a:t>4/8/2010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4964DA-E2FF-45BA-970D-0AB767E72F14}" type="slidenum">
              <a:rPr lang="en-US" smtClean="0"/>
              <a:pPr/>
              <a:t>‹#›</a:t>
            </a:fld>
            <a:endParaRPr lang="en-US"/>
          </a:p>
        </p:txBody>
      </p:sp>
      <p:sp>
        <p:nvSpPr>
          <p:cNvPr id="11" name="Content Placeholder 10"/>
          <p:cNvSpPr>
            <a:spLocks noGrp="1"/>
          </p:cNvSpPr>
          <p:nvPr>
            <p:ph sz="quarter" idx="2"/>
          </p:nvPr>
        </p:nvSpPr>
        <p:spPr>
          <a:xfrm>
            <a:off x="457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648200" y="2133600"/>
            <a:ext cx="4038600" cy="4038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AD496CBF-D8BA-4E4A-95A1-887FA3AEC069}" type="datetimeFigureOut">
              <a:rPr lang="en-US" smtClean="0"/>
              <a:pPr/>
              <a:t>4/8/2010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4964DA-E2FF-45BA-970D-0AB767E72F14}" type="slidenum">
              <a:rPr lang="en-US" smtClean="0"/>
              <a:pPr/>
              <a:t>‹#›</a:t>
            </a:fld>
            <a:endParaRPr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496CBF-D8BA-4E4A-95A1-887FA3AEC069}" type="datetimeFigureOut">
              <a:rPr lang="en-US" smtClean="0"/>
              <a:pPr/>
              <a:t>4/8/2010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4964DA-E2FF-45BA-970D-0AB767E72F14}" type="slidenum">
              <a:rPr lang="en-US" smtClean="0"/>
              <a:pPr/>
              <a:t>‹#›</a:t>
            </a:fld>
            <a:endParaRPr lang="en-US"/>
          </a:p>
        </p:txBody>
      </p:sp>
      <p:sp>
        <p:nvSpPr>
          <p:cNvPr id="5" name="Straight Connector 4"/>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6" name="Isosceles Triangle 5"/>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24600" y="304800"/>
            <a:ext cx="2514600" cy="838200"/>
          </a:xfrm>
        </p:spPr>
        <p:txBody>
          <a:bodyPr anchor="b" anchorCtr="0">
            <a:noAutofit/>
          </a:bodyPr>
          <a:lstStyle>
            <a:lvl1pPr algn="l">
              <a:buNone/>
              <a:defRPr sz="2000" b="1">
                <a:solidFill>
                  <a:schemeClr val="tx2"/>
                </a:solidFill>
                <a:latin typeface="+mn-lt"/>
                <a:ea typeface="+mn-ea"/>
                <a:cs typeface="+mn-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324600" y="1219200"/>
            <a:ext cx="2514600" cy="4843463"/>
          </a:xfrm>
        </p:spPr>
        <p:txBody>
          <a:bodyPr/>
          <a:lstStyle>
            <a:lvl1pPr marL="0" indent="0">
              <a:lnSpc>
                <a:spcPts val="22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D496CBF-D8BA-4E4A-95A1-887FA3AEC069}" type="datetimeFigureOut">
              <a:rPr lang="en-US" smtClean="0"/>
              <a:pPr/>
              <a:t>4/8/2010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4964DA-E2FF-45BA-970D-0AB767E72F14}"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Straight Connector 9"/>
          <p:cNvSpPr>
            <a:spLocks noChangeShapeType="1"/>
          </p:cNvSpPr>
          <p:nvPr/>
        </p:nvSpPr>
        <p:spPr bwMode="auto">
          <a:xfrm rot="5400000">
            <a:off x="3160645" y="3324225"/>
            <a:ext cx="603504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dirty="0"/>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Content Placeholder 11"/>
          <p:cNvSpPr>
            <a:spLocks noGrp="1"/>
          </p:cNvSpPr>
          <p:nvPr>
            <p:ph sz="quarter" idx="1"/>
          </p:nvPr>
        </p:nvSpPr>
        <p:spPr>
          <a:xfrm>
            <a:off x="304800" y="304800"/>
            <a:ext cx="5715000" cy="5715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500856"/>
            <a:ext cx="8229600" cy="674688"/>
          </a:xfrm>
          <a:ln>
            <a:solidFill>
              <a:schemeClr val="accent1"/>
            </a:solidFill>
          </a:ln>
        </p:spPr>
        <p:txBody>
          <a:bodyPr lIns="274320" anchor="ctr"/>
          <a:lstStyle>
            <a:lvl1pPr algn="r">
              <a:buNone/>
              <a:defRPr sz="2000" b="0">
                <a:solidFill>
                  <a:schemeClr val="tx1"/>
                </a:solidFill>
              </a:defRPr>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57200" y="1905000"/>
            <a:ext cx="8229600" cy="4270248"/>
          </a:xfrm>
          <a:solidFill>
            <a:schemeClr val="tx1">
              <a:shade val="50000"/>
            </a:schemeClr>
          </a:solidFill>
          <a:ln>
            <a:noFill/>
          </a:ln>
          <a:effectLst/>
        </p:spPr>
        <p:txBody>
          <a:bodyPr/>
          <a:lstStyle>
            <a:lvl1pPr marL="0" indent="0">
              <a:spcBef>
                <a:spcPts val="600"/>
              </a:spcBef>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457200" y="1219200"/>
            <a:ext cx="8229600" cy="533400"/>
          </a:xfrm>
        </p:spPr>
        <p:txBody>
          <a:bodyPr anchor="ctr" anchorCtr="0"/>
          <a:lstStyle>
            <a:lvl1pPr marL="0" indent="0" algn="l">
              <a:buFontTx/>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AD496CBF-D8BA-4E4A-95A1-887FA3AEC069}" type="datetimeFigureOut">
              <a:rPr lang="en-US" smtClean="0"/>
              <a:pPr/>
              <a:t>4/8/2010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4964DA-E2FF-45BA-970D-0AB767E72F14}" type="slidenum">
              <a:rPr lang="en-US" smtClean="0"/>
              <a:pPr/>
              <a:t>‹#›</a:t>
            </a:fld>
            <a:endParaRPr lang="en-US"/>
          </a:p>
        </p:txBody>
      </p:sp>
      <p:sp>
        <p:nvSpPr>
          <p:cNvPr id="8" name="Straight Connector 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9" name="Isosceles Triangle 8"/>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457200" y="500856"/>
            <a:ext cx="182880" cy="685800"/>
          </a:xfrm>
          <a:prstGeom prst="rect">
            <a:avLst/>
          </a:prstGeom>
          <a:solidFill>
            <a:schemeClr val="accent1"/>
          </a:solidFill>
          <a:ln w="635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152400"/>
            <a:ext cx="8229600" cy="990600"/>
          </a:xfrm>
          <a:prstGeom prst="rect">
            <a:avLst/>
          </a:prstGeom>
        </p:spPr>
        <p:txBody>
          <a:bodyPr vert="horz"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219200"/>
            <a:ext cx="8229600" cy="4910328"/>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00800" y="6356350"/>
            <a:ext cx="2289048" cy="365760"/>
          </a:xfrm>
          <a:prstGeom prst="rect">
            <a:avLst/>
          </a:prstGeom>
        </p:spPr>
        <p:txBody>
          <a:bodyPr vert="horz"/>
          <a:lstStyle>
            <a:lvl1pPr algn="l" eaLnBrk="1" latinLnBrk="0" hangingPunct="1">
              <a:defRPr kumimoji="0" sz="1400">
                <a:solidFill>
                  <a:schemeClr val="tx2"/>
                </a:solidFill>
              </a:defRPr>
            </a:lvl1pPr>
          </a:lstStyle>
          <a:p>
            <a:fld id="{AD496CBF-D8BA-4E4A-95A1-887FA3AEC069}" type="datetimeFigureOut">
              <a:rPr lang="en-US" smtClean="0"/>
              <a:pPr/>
              <a:t>4/8/2010</a:t>
            </a:fld>
            <a:endParaRPr lang="en-US"/>
          </a:p>
        </p:txBody>
      </p:sp>
      <p:sp>
        <p:nvSpPr>
          <p:cNvPr id="3" name="Footer Placeholder 2"/>
          <p:cNvSpPr>
            <a:spLocks noGrp="1"/>
          </p:cNvSpPr>
          <p:nvPr>
            <p:ph type="ftr" sz="quarter" idx="3"/>
          </p:nvPr>
        </p:nvSpPr>
        <p:spPr>
          <a:xfrm>
            <a:off x="2898648" y="6356350"/>
            <a:ext cx="3505200" cy="365760"/>
          </a:xfrm>
          <a:prstGeom prst="rect">
            <a:avLst/>
          </a:prstGeom>
        </p:spPr>
        <p:txBody>
          <a:bodyPr vert="horz"/>
          <a:lstStyle>
            <a:lvl1pPr algn="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612648" y="6356350"/>
            <a:ext cx="1981200" cy="365760"/>
          </a:xfrm>
          <a:prstGeom prst="rect">
            <a:avLst/>
          </a:prstGeom>
        </p:spPr>
        <p:txBody>
          <a:bodyPr vert="horz"/>
          <a:lstStyle>
            <a:lvl1pPr algn="l" eaLnBrk="1" latinLnBrk="0" hangingPunct="1">
              <a:defRPr kumimoji="0" sz="1400">
                <a:solidFill>
                  <a:schemeClr val="tx2"/>
                </a:solidFill>
              </a:defRPr>
            </a:lvl1pPr>
          </a:lstStyle>
          <a:p>
            <a:fld id="{EB4964DA-E2FF-45BA-970D-0AB767E72F14}" type="slidenum">
              <a:rPr lang="en-US" smtClean="0"/>
              <a:pPr/>
              <a:t>‹#›</a:t>
            </a:fld>
            <a:endParaRPr lang="en-US"/>
          </a:p>
        </p:txBody>
      </p:sp>
      <p:sp>
        <p:nvSpPr>
          <p:cNvPr id="28" name="Straight Connector 27"/>
          <p:cNvSpPr>
            <a:spLocks noChangeShapeType="1"/>
          </p:cNvSpPr>
          <p:nvPr/>
        </p:nvSpPr>
        <p:spPr bwMode="auto">
          <a:xfrm>
            <a:off x="457200" y="6353175"/>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29" name="Straight Connector 28"/>
          <p:cNvSpPr>
            <a:spLocks noChangeShapeType="1"/>
          </p:cNvSpPr>
          <p:nvPr/>
        </p:nvSpPr>
        <p:spPr bwMode="auto">
          <a:xfrm>
            <a:off x="457200" y="1143000"/>
            <a:ext cx="8229600" cy="0"/>
          </a:xfrm>
          <a:prstGeom prst="line">
            <a:avLst/>
          </a:prstGeom>
          <a:noFill/>
          <a:ln w="9525" cap="flat" cmpd="sng" algn="ctr">
            <a:solidFill>
              <a:schemeClr val="accent2"/>
            </a:solidFill>
            <a:prstDash val="dash"/>
            <a:round/>
            <a:headEnd type="none" w="med" len="med"/>
            <a:tailEnd type="none" w="med" len="med"/>
          </a:ln>
          <a:effectLst/>
        </p:spPr>
        <p:txBody>
          <a:bodyPr vert="horz" wrap="square" lIns="91440" tIns="45720" rIns="91440" bIns="45720" anchor="t" compatLnSpc="1"/>
          <a:lstStyle/>
          <a:p>
            <a:endParaRPr kumimoji="0" lang="en-US"/>
          </a:p>
        </p:txBody>
      </p:sp>
      <p:sp>
        <p:nvSpPr>
          <p:cNvPr id="10" name="Isosceles Triangle 9"/>
          <p:cNvSpPr>
            <a:spLocks noChangeAspect="1"/>
          </p:cNvSpPr>
          <p:nvPr/>
        </p:nvSpPr>
        <p:spPr>
          <a:xfrm rot="5400000">
            <a:off x="419100" y="6467475"/>
            <a:ext cx="190849" cy="120314"/>
          </a:xfrm>
          <a:prstGeom prst="triangle">
            <a:avLst>
              <a:gd name="adj" fmla="val 50000"/>
            </a:avLst>
          </a:prstGeom>
          <a:solidFill>
            <a:schemeClr val="accent2"/>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txStyles>
    <p:titleStyle>
      <a:lvl1pPr algn="l" rtl="0" eaLnBrk="1" latinLnBrk="0" hangingPunct="1">
        <a:spcBef>
          <a:spcPct val="0"/>
        </a:spcBef>
        <a:buNone/>
        <a:defRPr kumimoji="0" sz="3200" kern="120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6000"/>
        <a:buFont typeface="Wingdings 3"/>
        <a:buChar char=""/>
        <a:defRPr kumimoji="0" sz="2600" kern="1200">
          <a:solidFill>
            <a:schemeClr val="tx1"/>
          </a:solidFill>
          <a:latin typeface="+mn-lt"/>
          <a:ea typeface="+mn-ea"/>
          <a:cs typeface="+mn-cs"/>
        </a:defRPr>
      </a:lvl1pPr>
      <a:lvl2pPr marL="548640" indent="-274320" algn="l" rtl="0" eaLnBrk="1" latinLnBrk="0" hangingPunct="1">
        <a:spcBef>
          <a:spcPts val="500"/>
        </a:spcBef>
        <a:buClr>
          <a:schemeClr val="accent2"/>
        </a:buClr>
        <a:buSzPct val="76000"/>
        <a:buFont typeface="Wingdings 3"/>
        <a:buChar char=""/>
        <a:defRPr kumimoji="0" sz="2300" kern="1200">
          <a:solidFill>
            <a:schemeClr val="tx2"/>
          </a:solidFill>
          <a:latin typeface="+mn-lt"/>
          <a:ea typeface="+mn-ea"/>
          <a:cs typeface="+mn-cs"/>
        </a:defRPr>
      </a:lvl2pPr>
      <a:lvl3pPr marL="822960" indent="-228600" algn="l" rtl="0" eaLnBrk="1" latinLnBrk="0" hangingPunct="1">
        <a:spcBef>
          <a:spcPts val="500"/>
        </a:spcBef>
        <a:buClr>
          <a:schemeClr val="bg1">
            <a:shade val="50000"/>
          </a:schemeClr>
        </a:buClr>
        <a:buSzPct val="76000"/>
        <a:buFont typeface="Wingdings 3"/>
        <a:buChar char=""/>
        <a:defRPr kumimoji="0" sz="2000" kern="1200">
          <a:solidFill>
            <a:schemeClr val="tx1"/>
          </a:solidFill>
          <a:latin typeface="+mn-lt"/>
          <a:ea typeface="+mn-ea"/>
          <a:cs typeface="+mn-cs"/>
        </a:defRPr>
      </a:lvl3pPr>
      <a:lvl4pPr marL="1097280" indent="-228600" algn="l" rtl="0" eaLnBrk="1" latinLnBrk="0" hangingPunct="1">
        <a:spcBef>
          <a:spcPts val="400"/>
        </a:spcBef>
        <a:buClr>
          <a:schemeClr val="accent2">
            <a:shade val="75000"/>
          </a:schemeClr>
        </a:buClr>
        <a:buSzPct val="70000"/>
        <a:buFont typeface="Wingdings"/>
        <a:buChar char=""/>
        <a:defRPr kumimoji="0" sz="1800" kern="1200">
          <a:solidFill>
            <a:schemeClr val="tx1"/>
          </a:solidFill>
          <a:latin typeface="+mn-lt"/>
          <a:ea typeface="+mn-ea"/>
          <a:cs typeface="+mn-cs"/>
        </a:defRPr>
      </a:lvl4pPr>
      <a:lvl5pPr marL="1371600" indent="-228600" algn="l" rtl="0" eaLnBrk="1" latinLnBrk="0" hangingPunct="1">
        <a:spcBef>
          <a:spcPts val="300"/>
        </a:spcBef>
        <a:buClr>
          <a:schemeClr val="accent2"/>
        </a:buClr>
        <a:buSzPct val="70000"/>
        <a:buFont typeface="Wingdings"/>
        <a:buChar char=""/>
        <a:defRPr kumimoji="0" sz="1600" kern="1200">
          <a:solidFill>
            <a:schemeClr val="tx1"/>
          </a:solidFill>
          <a:latin typeface="+mn-lt"/>
          <a:ea typeface="+mn-ea"/>
          <a:cs typeface="+mn-cs"/>
        </a:defRPr>
      </a:lvl5pPr>
      <a:lvl6pPr marL="1645920" indent="-182880" algn="l" rtl="0" eaLnBrk="1" latinLnBrk="0" hangingPunct="1">
        <a:spcBef>
          <a:spcPts val="300"/>
        </a:spcBef>
        <a:buClr>
          <a:srgbClr val="9FB8CD">
            <a:shade val="75000"/>
          </a:srgbClr>
        </a:buClr>
        <a:buSzPct val="75000"/>
        <a:buFont typeface="Wingdings 3"/>
        <a:buChar char=""/>
        <a:defRPr kumimoji="0" lang="en-US" sz="1600" kern="1200" smtClean="0">
          <a:solidFill>
            <a:schemeClr val="tx1"/>
          </a:solidFill>
          <a:latin typeface="+mn-lt"/>
          <a:ea typeface="+mn-ea"/>
          <a:cs typeface="+mn-cs"/>
        </a:defRPr>
      </a:lvl6pPr>
      <a:lvl7pPr marL="1828800" indent="-182880" algn="l" rtl="0" eaLnBrk="1" latinLnBrk="0" hangingPunct="1">
        <a:spcBef>
          <a:spcPts val="300"/>
        </a:spcBef>
        <a:buClr>
          <a:srgbClr val="727CA3">
            <a:shade val="75000"/>
          </a:srgbClr>
        </a:buClr>
        <a:buSzPct val="75000"/>
        <a:buFont typeface="Wingdings 3"/>
        <a:buChar char=""/>
        <a:defRPr kumimoji="0" lang="en-US" sz="1400" kern="1200" smtClean="0">
          <a:solidFill>
            <a:schemeClr val="tx1"/>
          </a:solidFill>
          <a:latin typeface="+mn-lt"/>
          <a:ea typeface="+mn-ea"/>
          <a:cs typeface="+mn-cs"/>
        </a:defRPr>
      </a:lvl7pPr>
      <a:lvl8pPr marL="2011680" indent="-182880" algn="l" rtl="0" eaLnBrk="1" latinLnBrk="0" hangingPunct="1">
        <a:spcBef>
          <a:spcPts val="300"/>
        </a:spcBef>
        <a:buClr>
          <a:prstClr val="white">
            <a:shade val="50000"/>
          </a:prstClr>
        </a:buClr>
        <a:buSzPct val="75000"/>
        <a:buFont typeface="Wingdings 3"/>
        <a:buChar char=""/>
        <a:defRPr kumimoji="0" lang="en-US" sz="1400" kern="1200" smtClean="0">
          <a:solidFill>
            <a:schemeClr val="tx1"/>
          </a:solidFill>
          <a:latin typeface="+mn-lt"/>
          <a:ea typeface="+mn-ea"/>
          <a:cs typeface="+mn-cs"/>
        </a:defRPr>
      </a:lvl8pPr>
      <a:lvl9pPr marL="2194560" indent="-182880" algn="l" rtl="0" eaLnBrk="1" latinLnBrk="0" hangingPunct="1">
        <a:spcBef>
          <a:spcPts val="300"/>
        </a:spcBef>
        <a:buClr>
          <a:srgbClr val="9FB8CD"/>
        </a:buClr>
        <a:buSzPct val="75000"/>
        <a:buFont typeface="Wingdings 3"/>
        <a:buChar char=""/>
        <a:defRPr kumimoji="0" lang="en-US" sz="1200" kern="1200" smtClean="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3673487"/>
            <a:ext cx="7772400" cy="1470025"/>
          </a:xfrm>
        </p:spPr>
        <p:txBody>
          <a:bodyPr>
            <a:normAutofit/>
          </a:bodyPr>
          <a:lstStyle/>
          <a:p>
            <a:r>
              <a:rPr lang="en-CA" b="1" dirty="0" smtClean="0"/>
              <a:t>COMP 4923 Green IT audit for Registrar’s Office</a:t>
            </a:r>
            <a:endParaRPr lang="en-US" b="1" dirty="0"/>
          </a:p>
        </p:txBody>
      </p:sp>
      <p:sp>
        <p:nvSpPr>
          <p:cNvPr id="3" name="Subtitle 2"/>
          <p:cNvSpPr>
            <a:spLocks noGrp="1"/>
          </p:cNvSpPr>
          <p:nvPr>
            <p:ph type="subTitle" idx="1"/>
          </p:nvPr>
        </p:nvSpPr>
        <p:spPr>
          <a:xfrm>
            <a:off x="1743100" y="5072074"/>
            <a:ext cx="6400800" cy="1752600"/>
          </a:xfrm>
        </p:spPr>
        <p:txBody>
          <a:bodyPr/>
          <a:lstStyle/>
          <a:p>
            <a:r>
              <a:rPr lang="en-CA" b="1" dirty="0" smtClean="0">
                <a:solidFill>
                  <a:schemeClr val="tx1"/>
                </a:solidFill>
              </a:rPr>
              <a:t>John, Michael, Sarah</a:t>
            </a:r>
            <a:endParaRPr lang="en-US" b="1" dirty="0">
              <a:solidFill>
                <a:schemeClr val="tx1"/>
              </a:solidFill>
            </a:endParaRPr>
          </a:p>
        </p:txBody>
      </p:sp>
      <p:pic>
        <p:nvPicPr>
          <p:cNvPr id="1026" name="Picture 2" descr="C:\Users\SARAH\Desktop\green-it1.jpg"/>
          <p:cNvPicPr>
            <a:picLocks noChangeAspect="1" noChangeArrowheads="1"/>
          </p:cNvPicPr>
          <p:nvPr/>
        </p:nvPicPr>
        <p:blipFill>
          <a:blip r:embed="rId2" cstate="print"/>
          <a:srcRect/>
          <a:stretch>
            <a:fillRect/>
          </a:stretch>
        </p:blipFill>
        <p:spPr bwMode="auto">
          <a:xfrm>
            <a:off x="3357554" y="428604"/>
            <a:ext cx="2571768" cy="2978882"/>
          </a:xfrm>
          <a:prstGeom prst="rect">
            <a:avLst/>
          </a:prstGeom>
          <a:noFill/>
        </p:spPr>
      </p:pic>
      <p:pic>
        <p:nvPicPr>
          <p:cNvPr id="1027" name="Picture 3" descr="C:\Users\SARAH\Desktop\primary-original.jpg"/>
          <p:cNvPicPr>
            <a:picLocks noChangeAspect="1" noChangeArrowheads="1"/>
          </p:cNvPicPr>
          <p:nvPr/>
        </p:nvPicPr>
        <p:blipFill>
          <a:blip r:embed="rId3" cstate="print"/>
          <a:srcRect/>
          <a:stretch>
            <a:fillRect/>
          </a:stretch>
        </p:blipFill>
        <p:spPr bwMode="auto">
          <a:xfrm>
            <a:off x="5929322" y="214290"/>
            <a:ext cx="2608035" cy="3286124"/>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Recommendations(Cont.)</a:t>
            </a:r>
            <a:endParaRPr lang="en-CA" dirty="0"/>
          </a:p>
        </p:txBody>
      </p:sp>
      <p:sp>
        <p:nvSpPr>
          <p:cNvPr id="3" name="Content Placeholder 2"/>
          <p:cNvSpPr>
            <a:spLocks noGrp="1"/>
          </p:cNvSpPr>
          <p:nvPr>
            <p:ph sz="quarter" idx="1"/>
          </p:nvPr>
        </p:nvSpPr>
        <p:spPr/>
        <p:txBody>
          <a:bodyPr>
            <a:normAutofit lnSpcReduction="10000"/>
          </a:bodyPr>
          <a:lstStyle/>
          <a:p>
            <a:r>
              <a:rPr lang="en-CA" sz="2400" dirty="0" smtClean="0"/>
              <a:t>Since paper and toner are such a large expense. </a:t>
            </a:r>
          </a:p>
          <a:p>
            <a:pPr>
              <a:buNone/>
            </a:pPr>
            <a:r>
              <a:rPr lang="en-CA" sz="2400" dirty="0" smtClean="0"/>
              <a:t>   Here are suggestions to reduce this consumption:</a:t>
            </a:r>
          </a:p>
          <a:p>
            <a:endParaRPr lang="en-CA" sz="2000" dirty="0" smtClean="0"/>
          </a:p>
          <a:p>
            <a:r>
              <a:rPr lang="en-CA" sz="2000" dirty="0" smtClean="0"/>
              <a:t>Print to the photocopier whenever possible as this is cheaper then printing to the individual printers. Toner cartridges for the individual printers are quite expensive.</a:t>
            </a:r>
          </a:p>
          <a:p>
            <a:endParaRPr lang="en-CA" sz="2000" dirty="0" smtClean="0"/>
          </a:p>
          <a:p>
            <a:r>
              <a:rPr lang="en-CA" sz="2000" dirty="0" smtClean="0"/>
              <a:t>Only print when it is absolutely necessary and make sure to print on both sides of the paper when possible.</a:t>
            </a:r>
          </a:p>
          <a:p>
            <a:endParaRPr lang="en-CA" sz="2000" dirty="0" smtClean="0"/>
          </a:p>
          <a:p>
            <a:r>
              <a:rPr lang="en-CA" sz="2000" dirty="0" smtClean="0"/>
              <a:t>Make as many forms and documents available online as possible through the use of the Registrar’s website. Consider making the course change document available online. This will greatly save on paper and toner as there will be less of a need for printing of these and other documents.</a:t>
            </a:r>
            <a:endParaRPr lang="en-CA" sz="2000" dirty="0"/>
          </a:p>
        </p:txBody>
      </p:sp>
      <p:pic>
        <p:nvPicPr>
          <p:cNvPr id="4" name="Picture 4" descr="C:\Users\SARAH\Desktop\btnGreenIT.gif"/>
          <p:cNvPicPr>
            <a:picLocks noChangeAspect="1" noChangeArrowheads="1"/>
          </p:cNvPicPr>
          <p:nvPr/>
        </p:nvPicPr>
        <p:blipFill>
          <a:blip r:embed="rId2" cstate="print"/>
          <a:srcRect/>
          <a:stretch>
            <a:fillRect/>
          </a:stretch>
        </p:blipFill>
        <p:spPr bwMode="auto">
          <a:xfrm>
            <a:off x="7858172" y="71414"/>
            <a:ext cx="1000108" cy="1000108"/>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Conclusion</a:t>
            </a:r>
            <a:endParaRPr lang="en-CA" dirty="0"/>
          </a:p>
        </p:txBody>
      </p:sp>
      <p:sp>
        <p:nvSpPr>
          <p:cNvPr id="3" name="Content Placeholder 2"/>
          <p:cNvSpPr>
            <a:spLocks noGrp="1"/>
          </p:cNvSpPr>
          <p:nvPr>
            <p:ph sz="quarter" idx="1"/>
          </p:nvPr>
        </p:nvSpPr>
        <p:spPr/>
        <p:txBody>
          <a:bodyPr>
            <a:normAutofit/>
          </a:bodyPr>
          <a:lstStyle/>
          <a:p>
            <a:r>
              <a:rPr lang="en-CA" sz="3200" dirty="0" smtClean="0"/>
              <a:t>Thank you for letting us perform the audit.</a:t>
            </a:r>
          </a:p>
          <a:p>
            <a:endParaRPr lang="en-CA" sz="3200" dirty="0" smtClean="0"/>
          </a:p>
          <a:p>
            <a:r>
              <a:rPr lang="en-CA" sz="3200" dirty="0" smtClean="0"/>
              <a:t>We hope it has been helpful to you and gave you a better understanding of where your department currently stands in terms of being green. </a:t>
            </a:r>
          </a:p>
          <a:p>
            <a:endParaRPr lang="en-CA" sz="3200" dirty="0" smtClean="0"/>
          </a:p>
          <a:p>
            <a:r>
              <a:rPr lang="en-CA" sz="3200" dirty="0" smtClean="0"/>
              <a:t>Are there any questions?</a:t>
            </a:r>
            <a:endParaRPr lang="en-CA" sz="3200" dirty="0"/>
          </a:p>
        </p:txBody>
      </p:sp>
      <p:pic>
        <p:nvPicPr>
          <p:cNvPr id="4" name="Picture 4" descr="C:\Users\SARAH\Desktop\btnGreenIT.gif"/>
          <p:cNvPicPr>
            <a:picLocks noChangeAspect="1" noChangeArrowheads="1"/>
          </p:cNvPicPr>
          <p:nvPr/>
        </p:nvPicPr>
        <p:blipFill>
          <a:blip r:embed="rId2" cstate="print"/>
          <a:srcRect/>
          <a:stretch>
            <a:fillRect/>
          </a:stretch>
        </p:blipFill>
        <p:spPr bwMode="auto">
          <a:xfrm>
            <a:off x="7858172" y="71414"/>
            <a:ext cx="1000108" cy="1000108"/>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dirty="0" smtClean="0"/>
              <a:t>Introduction</a:t>
            </a:r>
            <a:endParaRPr lang="en-US" dirty="0"/>
          </a:p>
        </p:txBody>
      </p:sp>
      <p:sp>
        <p:nvSpPr>
          <p:cNvPr id="2" name="Content Placeholder 1"/>
          <p:cNvSpPr>
            <a:spLocks noGrp="1"/>
          </p:cNvSpPr>
          <p:nvPr>
            <p:ph sz="quarter" idx="1"/>
          </p:nvPr>
        </p:nvSpPr>
        <p:spPr/>
        <p:txBody>
          <a:bodyPr/>
          <a:lstStyle/>
          <a:p>
            <a:r>
              <a:rPr lang="en-CA" dirty="0" smtClean="0"/>
              <a:t>We are students in the COMP 4923 (Green IT) class.</a:t>
            </a:r>
          </a:p>
          <a:p>
            <a:endParaRPr lang="en-CA" dirty="0" smtClean="0"/>
          </a:p>
          <a:p>
            <a:r>
              <a:rPr lang="en-CA" dirty="0" smtClean="0"/>
              <a:t>We appreciate the Registrar’s Office for allowing us to conduct our audit.</a:t>
            </a:r>
          </a:p>
          <a:p>
            <a:endParaRPr lang="en-CA" dirty="0" smtClean="0"/>
          </a:p>
          <a:p>
            <a:r>
              <a:rPr lang="en-CA" dirty="0" smtClean="0"/>
              <a:t>The goal of the project was to conduct a Basic Green IT audit of </a:t>
            </a:r>
            <a:r>
              <a:rPr lang="en-CA" smtClean="0"/>
              <a:t>a technology </a:t>
            </a:r>
            <a:r>
              <a:rPr lang="en-CA" dirty="0" smtClean="0"/>
              <a:t>department of Acadia University and present our findings.</a:t>
            </a:r>
          </a:p>
        </p:txBody>
      </p:sp>
      <p:pic>
        <p:nvPicPr>
          <p:cNvPr id="4" name="Picture 4" descr="C:\Users\SARAH\Desktop\btnGreenIT.gif"/>
          <p:cNvPicPr>
            <a:picLocks noChangeAspect="1" noChangeArrowheads="1"/>
          </p:cNvPicPr>
          <p:nvPr/>
        </p:nvPicPr>
        <p:blipFill>
          <a:blip r:embed="rId2" cstate="print"/>
          <a:srcRect/>
          <a:stretch>
            <a:fillRect/>
          </a:stretch>
        </p:blipFill>
        <p:spPr bwMode="auto">
          <a:xfrm>
            <a:off x="7858172" y="71414"/>
            <a:ext cx="1000108" cy="1000108"/>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Why Audit?</a:t>
            </a:r>
            <a:endParaRPr lang="en-CA" dirty="0"/>
          </a:p>
        </p:txBody>
      </p:sp>
      <p:sp>
        <p:nvSpPr>
          <p:cNvPr id="3" name="Content Placeholder 2"/>
          <p:cNvSpPr>
            <a:spLocks noGrp="1"/>
          </p:cNvSpPr>
          <p:nvPr>
            <p:ph sz="quarter" idx="1"/>
          </p:nvPr>
        </p:nvSpPr>
        <p:spPr/>
        <p:txBody>
          <a:bodyPr/>
          <a:lstStyle/>
          <a:p>
            <a:r>
              <a:rPr lang="en-CA" dirty="0" smtClean="0"/>
              <a:t>To assess the impact of computers and related peripherals on the environment in terms of energy use and consumables.</a:t>
            </a:r>
          </a:p>
          <a:p>
            <a:endParaRPr lang="en-CA" dirty="0" smtClean="0"/>
          </a:p>
          <a:p>
            <a:r>
              <a:rPr lang="en-CA" dirty="0" smtClean="0"/>
              <a:t>The purpose of this audit is to determine the impact of computer technology on our carbon footprint at Acadia (REGISTRAR’S OFFICE).</a:t>
            </a:r>
            <a:endParaRPr lang="en-CA" dirty="0"/>
          </a:p>
        </p:txBody>
      </p:sp>
      <p:pic>
        <p:nvPicPr>
          <p:cNvPr id="4" name="Picture 4" descr="C:\Users\SARAH\Desktop\btnGreenIT.gif"/>
          <p:cNvPicPr>
            <a:picLocks noChangeAspect="1" noChangeArrowheads="1"/>
          </p:cNvPicPr>
          <p:nvPr/>
        </p:nvPicPr>
        <p:blipFill>
          <a:blip r:embed="rId2" cstate="print"/>
          <a:srcRect/>
          <a:stretch>
            <a:fillRect/>
          </a:stretch>
        </p:blipFill>
        <p:spPr bwMode="auto">
          <a:xfrm>
            <a:off x="7858172" y="71414"/>
            <a:ext cx="1000108" cy="100010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dirty="0" smtClean="0"/>
              <a:t>Methodology</a:t>
            </a:r>
            <a:endParaRPr lang="en-US" dirty="0"/>
          </a:p>
        </p:txBody>
      </p:sp>
      <p:sp>
        <p:nvSpPr>
          <p:cNvPr id="2" name="Content Placeholder 1"/>
          <p:cNvSpPr>
            <a:spLocks noGrp="1"/>
          </p:cNvSpPr>
          <p:nvPr>
            <p:ph sz="quarter" idx="1"/>
          </p:nvPr>
        </p:nvSpPr>
        <p:spPr/>
        <p:txBody>
          <a:bodyPr>
            <a:normAutofit lnSpcReduction="10000"/>
          </a:bodyPr>
          <a:lstStyle/>
          <a:p>
            <a:r>
              <a:rPr lang="en-CA" dirty="0" smtClean="0"/>
              <a:t>We used the following 6 steps to conduct our audit:</a:t>
            </a:r>
          </a:p>
          <a:p>
            <a:pPr>
              <a:buNone/>
            </a:pPr>
            <a:r>
              <a:rPr lang="en-CA" sz="2000" dirty="0" smtClean="0">
                <a:ea typeface="华文楷体"/>
              </a:rPr>
              <a:t>    1. Select a department to audit </a:t>
            </a:r>
            <a:br>
              <a:rPr lang="en-CA" sz="2000" dirty="0" smtClean="0">
                <a:ea typeface="华文楷体"/>
              </a:rPr>
            </a:br>
            <a:r>
              <a:rPr lang="en-CA" sz="2000" dirty="0" smtClean="0">
                <a:ea typeface="华文楷体"/>
              </a:rPr>
              <a:t>2. Contact department about audit and set date</a:t>
            </a:r>
            <a:br>
              <a:rPr lang="en-CA" sz="2000" dirty="0" smtClean="0">
                <a:ea typeface="华文楷体"/>
              </a:rPr>
            </a:br>
            <a:r>
              <a:rPr lang="en-CA" sz="2000" dirty="0" smtClean="0">
                <a:ea typeface="华文楷体"/>
              </a:rPr>
              <a:t>3. Plan audit interview and create materials</a:t>
            </a:r>
            <a:br>
              <a:rPr lang="en-CA" sz="2000" dirty="0" smtClean="0">
                <a:ea typeface="华文楷体"/>
              </a:rPr>
            </a:br>
            <a:r>
              <a:rPr lang="en-CA" sz="2000" dirty="0" smtClean="0">
                <a:ea typeface="华文楷体"/>
              </a:rPr>
              <a:t>4. Conduct audit</a:t>
            </a:r>
            <a:br>
              <a:rPr lang="en-CA" sz="2000" dirty="0" smtClean="0">
                <a:ea typeface="华文楷体"/>
              </a:rPr>
            </a:br>
            <a:r>
              <a:rPr lang="en-CA" sz="2000" dirty="0" smtClean="0">
                <a:ea typeface="华文楷体"/>
              </a:rPr>
              <a:t>5. Analyze data </a:t>
            </a:r>
            <a:br>
              <a:rPr lang="en-CA" sz="2000" dirty="0" smtClean="0">
                <a:ea typeface="华文楷体"/>
              </a:rPr>
            </a:br>
            <a:r>
              <a:rPr lang="en-CA" sz="2000" dirty="0" smtClean="0">
                <a:ea typeface="华文楷体"/>
              </a:rPr>
              <a:t>6. Make recommendations in the form of a PowerPoint presentation</a:t>
            </a:r>
            <a:endParaRPr lang="en-CA" sz="2000" dirty="0" smtClean="0"/>
          </a:p>
          <a:p>
            <a:endParaRPr lang="en-CA" sz="2200" dirty="0" smtClean="0"/>
          </a:p>
          <a:p>
            <a:r>
              <a:rPr lang="en-CA" sz="2200" dirty="0" smtClean="0"/>
              <a:t>We focused mainly on desktops, laptops, printers and other devices that consumed power. We recorded all the data in a spread sheet and made some calculations.</a:t>
            </a:r>
          </a:p>
          <a:p>
            <a:endParaRPr lang="en-CA" sz="2200" dirty="0" smtClean="0"/>
          </a:p>
          <a:p>
            <a:r>
              <a:rPr lang="en-CA" sz="2200" dirty="0" smtClean="0"/>
              <a:t>We managed to audit 9 computer systems, 9 printers and 2 other devices(fax machine, laptop).</a:t>
            </a:r>
          </a:p>
        </p:txBody>
      </p:sp>
      <p:pic>
        <p:nvPicPr>
          <p:cNvPr id="5" name="Picture 4" descr="C:\Users\SARAH\Desktop\btnGreenIT.gif"/>
          <p:cNvPicPr>
            <a:picLocks noChangeAspect="1" noChangeArrowheads="1"/>
          </p:cNvPicPr>
          <p:nvPr/>
        </p:nvPicPr>
        <p:blipFill>
          <a:blip r:embed="rId2" cstate="print"/>
          <a:srcRect/>
          <a:stretch>
            <a:fillRect/>
          </a:stretch>
        </p:blipFill>
        <p:spPr bwMode="auto">
          <a:xfrm>
            <a:off x="7858172" y="71414"/>
            <a:ext cx="1000108" cy="1000108"/>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dirty="0" smtClean="0"/>
              <a:t>Data Analyses</a:t>
            </a:r>
            <a:endParaRPr lang="en-US" dirty="0"/>
          </a:p>
        </p:txBody>
      </p:sp>
      <p:sp>
        <p:nvSpPr>
          <p:cNvPr id="2" name="Content Placeholder 1"/>
          <p:cNvSpPr>
            <a:spLocks noGrp="1"/>
          </p:cNvSpPr>
          <p:nvPr>
            <p:ph sz="quarter" idx="1"/>
          </p:nvPr>
        </p:nvSpPr>
        <p:spPr/>
        <p:txBody>
          <a:bodyPr>
            <a:normAutofit fontScale="85000" lnSpcReduction="20000"/>
          </a:bodyPr>
          <a:lstStyle/>
          <a:p>
            <a:r>
              <a:rPr lang="en-CA" sz="2400" dirty="0" smtClean="0"/>
              <a:t>Your department is currently consuming 45024.53 KWH a year which is costing you $2926.59 a year on power consumption.</a:t>
            </a:r>
            <a:endParaRPr lang="en-US" sz="2400" dirty="0" smtClean="0"/>
          </a:p>
          <a:p>
            <a:endParaRPr lang="en-CA" sz="2400" dirty="0" smtClean="0"/>
          </a:p>
          <a:p>
            <a:r>
              <a:rPr lang="en-CA" sz="2400" dirty="0" smtClean="0"/>
              <a:t>All systems in the department are at least 5-6 years old.</a:t>
            </a:r>
            <a:endParaRPr lang="en-US" sz="2400" dirty="0" smtClean="0"/>
          </a:p>
          <a:p>
            <a:endParaRPr lang="en-CA" sz="2400" dirty="0" smtClean="0"/>
          </a:p>
          <a:p>
            <a:r>
              <a:rPr lang="en-CA" sz="2400" dirty="0" smtClean="0"/>
              <a:t>All desktop computers are left on 24 hours a day during the week and powered down on the weekend. Monitors are usually shutoff at the end of the day.</a:t>
            </a:r>
          </a:p>
          <a:p>
            <a:r>
              <a:rPr lang="en-CA" sz="2400" dirty="0" smtClean="0"/>
              <a:t>The reason for this is that it takes the equipment too long to start up and the information must be readily accessible.</a:t>
            </a:r>
            <a:endParaRPr lang="en-US" sz="2400" dirty="0" smtClean="0"/>
          </a:p>
          <a:p>
            <a:endParaRPr lang="en-CA" sz="2400" dirty="0" smtClean="0"/>
          </a:p>
          <a:p>
            <a:r>
              <a:rPr lang="en-CA" sz="2400" dirty="0" smtClean="0"/>
              <a:t>The network files are backed up nightly but local are seldom backed up. Not an issue since important files are stored on the network.</a:t>
            </a:r>
          </a:p>
          <a:p>
            <a:endParaRPr lang="en-CA" sz="2400" dirty="0" smtClean="0"/>
          </a:p>
          <a:p>
            <a:r>
              <a:rPr lang="en-CA" sz="2400" dirty="0" smtClean="0"/>
              <a:t>Your department is consuming approx. 520 reams(260 000 pages) and 24 toner cartridges a year.</a:t>
            </a:r>
          </a:p>
          <a:p>
            <a:endParaRPr lang="en-US" sz="2400" dirty="0" smtClean="0"/>
          </a:p>
          <a:p>
            <a:endParaRPr lang="en-US" dirty="0"/>
          </a:p>
        </p:txBody>
      </p:sp>
      <p:pic>
        <p:nvPicPr>
          <p:cNvPr id="4" name="Picture 4" descr="C:\Users\SARAH\Desktop\btnGreenIT.gif"/>
          <p:cNvPicPr>
            <a:picLocks noChangeAspect="1" noChangeArrowheads="1"/>
          </p:cNvPicPr>
          <p:nvPr/>
        </p:nvPicPr>
        <p:blipFill>
          <a:blip r:embed="rId2" cstate="print"/>
          <a:srcRect/>
          <a:stretch>
            <a:fillRect/>
          </a:stretch>
        </p:blipFill>
        <p:spPr bwMode="auto">
          <a:xfrm>
            <a:off x="7858172" y="71414"/>
            <a:ext cx="1000108" cy="1000108"/>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sz="quarter" idx="1"/>
          </p:nvPr>
        </p:nvGraphicFramePr>
        <p:xfrm>
          <a:off x="1285852" y="357166"/>
          <a:ext cx="6686568" cy="4011425"/>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500034" y="4643446"/>
            <a:ext cx="8215370" cy="1857388"/>
          </a:xfrm>
          <a:prstGeom prst="rect">
            <a:avLst/>
          </a:prstGeom>
          <a:noFill/>
        </p:spPr>
        <p:txBody>
          <a:bodyPr wrap="square" rtlCol="0">
            <a:normAutofit/>
          </a:bodyPr>
          <a:lstStyle/>
          <a:p>
            <a:r>
              <a:rPr lang="en-CA" sz="1400" b="1" dirty="0" smtClean="0"/>
              <a:t>Notes about devices on graphs:</a:t>
            </a:r>
          </a:p>
          <a:p>
            <a:endParaRPr lang="en-CA" sz="1400" b="1" dirty="0" smtClean="0"/>
          </a:p>
          <a:p>
            <a:r>
              <a:rPr lang="en-CA" sz="1600" dirty="0" smtClean="0"/>
              <a:t>3 is the main printer.</a:t>
            </a:r>
          </a:p>
          <a:p>
            <a:r>
              <a:rPr lang="en-CA" sz="1600" dirty="0" smtClean="0"/>
              <a:t>8 is the main fax machine.</a:t>
            </a:r>
          </a:p>
          <a:p>
            <a:r>
              <a:rPr lang="en-CA" sz="1600" dirty="0" smtClean="0"/>
              <a:t>9 is the main photocopier.</a:t>
            </a:r>
          </a:p>
          <a:p>
            <a:r>
              <a:rPr lang="en-CA" sz="1600" dirty="0" smtClean="0"/>
              <a:t>12 is the laptop that is used only 12 hours a year.</a:t>
            </a:r>
          </a:p>
          <a:p>
            <a:r>
              <a:rPr lang="en-CA" sz="1600" dirty="0" smtClean="0"/>
              <a:t>13 is the monitors in the unit.</a:t>
            </a:r>
            <a:endParaRPr lang="en-CA" sz="1600" dirty="0"/>
          </a:p>
        </p:txBody>
      </p:sp>
      <p:pic>
        <p:nvPicPr>
          <p:cNvPr id="8" name="Picture 4" descr="C:\Users\SARAH\Desktop\btnGreenIT.gif"/>
          <p:cNvPicPr>
            <a:picLocks noChangeAspect="1" noChangeArrowheads="1"/>
          </p:cNvPicPr>
          <p:nvPr/>
        </p:nvPicPr>
        <p:blipFill>
          <a:blip r:embed="rId3" cstate="print"/>
          <a:srcRect/>
          <a:stretch>
            <a:fillRect/>
          </a:stretch>
        </p:blipFill>
        <p:spPr bwMode="auto">
          <a:xfrm>
            <a:off x="8001024" y="71414"/>
            <a:ext cx="857256" cy="857256"/>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Graph Data</a:t>
            </a:r>
            <a:endParaRPr lang="en-CA" dirty="0"/>
          </a:p>
        </p:txBody>
      </p:sp>
      <p:graphicFrame>
        <p:nvGraphicFramePr>
          <p:cNvPr id="5" name="Content Placeholder 4"/>
          <p:cNvGraphicFramePr>
            <a:graphicFrameLocks noGrp="1"/>
          </p:cNvGraphicFramePr>
          <p:nvPr>
            <p:ph sz="quarter" idx="1"/>
          </p:nvPr>
        </p:nvGraphicFramePr>
        <p:xfrm>
          <a:off x="714348" y="1285860"/>
          <a:ext cx="7758138" cy="4937125"/>
        </p:xfrm>
        <a:graphic>
          <a:graphicData uri="http://schemas.openxmlformats.org/drawingml/2006/chart">
            <c:chart xmlns:c="http://schemas.openxmlformats.org/drawingml/2006/chart" xmlns:r="http://schemas.openxmlformats.org/officeDocument/2006/relationships" r:id="rId2"/>
          </a:graphicData>
        </a:graphic>
      </p:graphicFrame>
      <p:pic>
        <p:nvPicPr>
          <p:cNvPr id="6" name="Picture 4" descr="C:\Users\SARAH\Desktop\btnGreenIT.gif"/>
          <p:cNvPicPr>
            <a:picLocks noChangeAspect="1" noChangeArrowheads="1"/>
          </p:cNvPicPr>
          <p:nvPr/>
        </p:nvPicPr>
        <p:blipFill>
          <a:blip r:embed="rId3" cstate="print"/>
          <a:srcRect/>
          <a:stretch>
            <a:fillRect/>
          </a:stretch>
        </p:blipFill>
        <p:spPr bwMode="auto">
          <a:xfrm>
            <a:off x="7858172" y="71414"/>
            <a:ext cx="1000108" cy="1000108"/>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85720" y="346076"/>
            <a:ext cx="8554805" cy="939784"/>
          </a:xfrm>
        </p:spPr>
        <p:txBody>
          <a:bodyPr/>
          <a:lstStyle/>
          <a:p>
            <a:r>
              <a:rPr lang="en-CA" dirty="0" smtClean="0"/>
              <a:t>Data Analyses Cont.</a:t>
            </a:r>
            <a:endParaRPr lang="en-US" dirty="0"/>
          </a:p>
        </p:txBody>
      </p:sp>
      <p:sp>
        <p:nvSpPr>
          <p:cNvPr id="2" name="Content Placeholder 1"/>
          <p:cNvSpPr>
            <a:spLocks noGrp="1"/>
          </p:cNvSpPr>
          <p:nvPr>
            <p:ph sz="quarter" idx="1"/>
          </p:nvPr>
        </p:nvSpPr>
        <p:spPr>
          <a:xfrm>
            <a:off x="357158" y="1500174"/>
            <a:ext cx="8572560" cy="4786346"/>
          </a:xfrm>
        </p:spPr>
        <p:txBody>
          <a:bodyPr>
            <a:normAutofit fontScale="77500" lnSpcReduction="20000"/>
          </a:bodyPr>
          <a:lstStyle/>
          <a:p>
            <a:r>
              <a:rPr lang="en-CA" sz="2400" dirty="0" smtClean="0"/>
              <a:t>The average hours used/hours on and KWH needed/KWH used ratios are both 23.18%.</a:t>
            </a:r>
          </a:p>
          <a:p>
            <a:pPr>
              <a:buNone/>
            </a:pPr>
            <a:endParaRPr lang="en-CA" sz="2400" dirty="0" smtClean="0"/>
          </a:p>
          <a:p>
            <a:r>
              <a:rPr lang="en-CA" sz="2400" dirty="0" smtClean="0"/>
              <a:t>All computers are regularly updated and have all up to date antivirus and spyware software.</a:t>
            </a:r>
            <a:endParaRPr lang="en-US" sz="2400" dirty="0" smtClean="0"/>
          </a:p>
          <a:p>
            <a:endParaRPr lang="en-CA" sz="2400" dirty="0" smtClean="0"/>
          </a:p>
          <a:p>
            <a:r>
              <a:rPr lang="en-CA" sz="2400" dirty="0" smtClean="0"/>
              <a:t>Due to financial constraints, there are no plans to purchase new/upgrade any equipment.</a:t>
            </a:r>
            <a:endParaRPr lang="en-US" sz="2400" dirty="0" smtClean="0"/>
          </a:p>
          <a:p>
            <a:endParaRPr lang="en-CA" sz="2400" dirty="0" smtClean="0"/>
          </a:p>
          <a:p>
            <a:r>
              <a:rPr lang="en-CA" sz="2400" dirty="0" smtClean="0"/>
              <a:t>Good recycling habits, use of blue bins for anything non confidential and confidential documents are put through a shredder and disposed of properly. Toner and IT equipment are taken care of by the on campus E-waste program.</a:t>
            </a:r>
          </a:p>
          <a:p>
            <a:endParaRPr lang="en-CA" sz="2400" dirty="0" smtClean="0"/>
          </a:p>
          <a:p>
            <a:r>
              <a:rPr lang="en-CA" sz="2400" dirty="0" smtClean="0"/>
              <a:t>The department has a good idea of where they are in terms of greenness and where they would like to be, but do not wish to sacrifice efficiency.</a:t>
            </a:r>
          </a:p>
          <a:p>
            <a:endParaRPr lang="en-US" sz="2400" dirty="0" smtClean="0"/>
          </a:p>
        </p:txBody>
      </p:sp>
      <p:pic>
        <p:nvPicPr>
          <p:cNvPr id="4" name="Picture 4" descr="C:\Users\SARAH\Desktop\btnGreenIT.gif"/>
          <p:cNvPicPr>
            <a:picLocks noChangeAspect="1" noChangeArrowheads="1"/>
          </p:cNvPicPr>
          <p:nvPr/>
        </p:nvPicPr>
        <p:blipFill>
          <a:blip r:embed="rId2" cstate="print"/>
          <a:srcRect/>
          <a:stretch>
            <a:fillRect/>
          </a:stretch>
        </p:blipFill>
        <p:spPr bwMode="auto">
          <a:xfrm>
            <a:off x="7858172" y="71414"/>
            <a:ext cx="1000108" cy="1000108"/>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CA" dirty="0" smtClean="0"/>
              <a:t>Recommendations</a:t>
            </a:r>
            <a:endParaRPr lang="en-US" dirty="0"/>
          </a:p>
        </p:txBody>
      </p:sp>
      <p:sp>
        <p:nvSpPr>
          <p:cNvPr id="2" name="Content Placeholder 1"/>
          <p:cNvSpPr>
            <a:spLocks noGrp="1"/>
          </p:cNvSpPr>
          <p:nvPr>
            <p:ph sz="quarter" idx="1"/>
          </p:nvPr>
        </p:nvSpPr>
        <p:spPr/>
        <p:txBody>
          <a:bodyPr>
            <a:normAutofit fontScale="85000" lnSpcReduction="20000"/>
          </a:bodyPr>
          <a:lstStyle/>
          <a:p>
            <a:r>
              <a:rPr lang="en-CA" sz="2500" dirty="0" smtClean="0"/>
              <a:t>By turning off personal workstations (desktops, printers) at the end of every work day, we estimate your department could save $2479.63 dollars a year.</a:t>
            </a:r>
            <a:endParaRPr lang="en-US" sz="2500" dirty="0" smtClean="0"/>
          </a:p>
          <a:p>
            <a:endParaRPr lang="en-CA" sz="2500" dirty="0" smtClean="0"/>
          </a:p>
          <a:p>
            <a:r>
              <a:rPr lang="en-CA" sz="2500" dirty="0" smtClean="0"/>
              <a:t>Reducing sleep mode on monitors down from 20 minutes to 5-10 minutes would save on power consumption</a:t>
            </a:r>
            <a:endParaRPr lang="en-US" sz="2500" dirty="0" smtClean="0"/>
          </a:p>
          <a:p>
            <a:endParaRPr lang="en-CA" sz="2500" dirty="0" smtClean="0"/>
          </a:p>
          <a:p>
            <a:r>
              <a:rPr lang="en-CA" sz="2500" dirty="0" smtClean="0"/>
              <a:t>If it does not impede the user’s ability to use their system, decrease the screens brightness from 100% to 50-60% to further cut down on consumption.  </a:t>
            </a:r>
            <a:endParaRPr lang="en-US" sz="2500" dirty="0" smtClean="0"/>
          </a:p>
          <a:p>
            <a:endParaRPr lang="en-CA" sz="2500" dirty="0" smtClean="0"/>
          </a:p>
          <a:p>
            <a:r>
              <a:rPr lang="en-CA" sz="2500" dirty="0" smtClean="0"/>
              <a:t>Consolidation of printers would extremely cut down the amount of power usage, paper, and toner consumption. This would decrease the amount of unnecessary print jobs because people would not have the convenience of having a printer sitting at their desk. </a:t>
            </a:r>
            <a:endParaRPr lang="en-US" sz="2500" dirty="0" smtClean="0"/>
          </a:p>
          <a:p>
            <a:endParaRPr lang="en-US" sz="2500" dirty="0"/>
          </a:p>
        </p:txBody>
      </p:sp>
      <p:pic>
        <p:nvPicPr>
          <p:cNvPr id="4" name="Picture 4" descr="C:\Users\SARAH\Desktop\btnGreenIT.gif"/>
          <p:cNvPicPr>
            <a:picLocks noChangeAspect="1" noChangeArrowheads="1"/>
          </p:cNvPicPr>
          <p:nvPr/>
        </p:nvPicPr>
        <p:blipFill>
          <a:blip r:embed="rId2" cstate="print"/>
          <a:srcRect/>
          <a:stretch>
            <a:fillRect/>
          </a:stretch>
        </p:blipFill>
        <p:spPr bwMode="auto">
          <a:xfrm>
            <a:off x="7858172" y="71414"/>
            <a:ext cx="1000108" cy="1000108"/>
          </a:xfrm>
          <a:prstGeom prst="rect">
            <a:avLst/>
          </a:prstGeom>
          <a:noFill/>
        </p:spPr>
      </p:pic>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gin">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Origin">
      <a:majorFont>
        <a:latin typeface="Bookman Old Style"/>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Gill Sans MT"/>
        <a:ea typeface=""/>
        <a:cs typeface=""/>
        <a:font script="Grek" typeface="Calibri"/>
        <a:font script="Cyrl" typeface="Calibri"/>
        <a:font script="Jpan" typeface="ＭＳ Ｐゴシック"/>
        <a:font script="Hang" typeface="맑은 고딕"/>
        <a:font script="Hans" typeface="华文新魏"/>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rigin">
      <a:fillStyleLst>
        <a:solidFill>
          <a:schemeClr val="phClr"/>
        </a:solidFill>
        <a:gradFill rotWithShape="1">
          <a:gsLst>
            <a:gs pos="0">
              <a:schemeClr val="phClr">
                <a:tint val="45000"/>
                <a:satMod val="200000"/>
              </a:schemeClr>
            </a:gs>
            <a:gs pos="30000">
              <a:schemeClr val="phClr">
                <a:tint val="61000"/>
                <a:satMod val="200000"/>
              </a:schemeClr>
            </a:gs>
            <a:gs pos="45000">
              <a:schemeClr val="phClr">
                <a:tint val="66000"/>
                <a:satMod val="200000"/>
              </a:schemeClr>
            </a:gs>
            <a:gs pos="55000">
              <a:schemeClr val="phClr">
                <a:tint val="66000"/>
                <a:satMod val="200000"/>
              </a:schemeClr>
            </a:gs>
            <a:gs pos="73000">
              <a:schemeClr val="phClr">
                <a:tint val="61000"/>
                <a:satMod val="200000"/>
              </a:schemeClr>
            </a:gs>
            <a:gs pos="100000">
              <a:schemeClr val="phClr">
                <a:tint val="45000"/>
                <a:satMod val="200000"/>
              </a:schemeClr>
            </a:gs>
          </a:gsLst>
          <a:lin ang="950000" scaled="1"/>
        </a:gradFill>
        <a:gradFill rotWithShape="1">
          <a:gsLst>
            <a:gs pos="0">
              <a:schemeClr val="phClr">
                <a:shade val="63000"/>
              </a:schemeClr>
            </a:gs>
            <a:gs pos="30000">
              <a:schemeClr val="phClr">
                <a:shade val="90000"/>
                <a:satMod val="110000"/>
              </a:schemeClr>
            </a:gs>
            <a:gs pos="45000">
              <a:schemeClr val="phClr">
                <a:shade val="100000"/>
                <a:satMod val="118000"/>
              </a:schemeClr>
            </a:gs>
            <a:gs pos="55000">
              <a:schemeClr val="phClr">
                <a:shade val="100000"/>
                <a:satMod val="118000"/>
              </a:schemeClr>
            </a:gs>
            <a:gs pos="73000">
              <a:schemeClr val="phClr">
                <a:shade val="90000"/>
                <a:satMod val="110000"/>
              </a:schemeClr>
            </a:gs>
            <a:gs pos="100000">
              <a:schemeClr val="phClr">
                <a:shade val="63000"/>
              </a:schemeClr>
            </a:gs>
          </a:gsLst>
          <a:lin ang="950000" scaled="1"/>
        </a:gradFill>
      </a:fillStyleLst>
      <a:lnStyleLst>
        <a:ln w="9525"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3000" dir="5400000" rotWithShape="0">
              <a:srgbClr val="000000">
                <a:alpha val="40000"/>
              </a:srgbClr>
            </a:outerShdw>
          </a:effectLst>
          <a:scene3d>
            <a:camera prst="orthographicFront" fov="0">
              <a:rot lat="0" lon="0" rev="0"/>
            </a:camera>
            <a:lightRig rig="balanced" dir="t">
              <a:rot lat="0" lon="0" rev="0"/>
            </a:lightRig>
          </a:scene3d>
          <a:sp3d prstMaterial="matte">
            <a:bevelT w="0" h="0"/>
            <a:contourClr>
              <a:schemeClr val="phClr">
                <a:tint val="100000"/>
                <a:shade val="100000"/>
                <a:hueMod val="100000"/>
                <a:satMod val="100000"/>
              </a:schemeClr>
            </a:contourClr>
          </a:sp3d>
        </a:effectStyle>
        <a:effectStyle>
          <a:effectLst>
            <a:outerShdw blurRad="50800" dist="25400" dir="5400000" rotWithShape="0">
              <a:srgbClr val="000000">
                <a:alpha val="50000"/>
              </a:srgbClr>
            </a:outerShdw>
          </a:effectLst>
          <a:scene3d>
            <a:camera prst="orthographicFront" fov="0">
              <a:rot lat="0" lon="0" rev="0"/>
            </a:camera>
            <a:lightRig rig="soft" dir="t">
              <a:rot lat="0" lon="0" rev="2700000"/>
            </a:lightRig>
          </a:scene3d>
          <a:sp3d prstMaterial="matte">
            <a:bevelT w="50800" h="50800"/>
            <a:contourClr>
              <a:schemeClr val="phClr"/>
            </a:contourClr>
          </a:sp3d>
        </a:effectStyle>
      </a:effectStyleLst>
      <a:bgFillStyleLst>
        <a:solidFill>
          <a:schemeClr val="phClr"/>
        </a:solidFill>
        <a:gradFill rotWithShape="1">
          <a:gsLst>
            <a:gs pos="0">
              <a:schemeClr val="phClr">
                <a:shade val="60000"/>
                <a:satMod val="300000"/>
              </a:schemeClr>
            </a:gs>
            <a:gs pos="30000">
              <a:schemeClr val="phClr">
                <a:shade val="80000"/>
                <a:satMod val="230000"/>
              </a:schemeClr>
            </a:gs>
            <a:gs pos="100000">
              <a:schemeClr val="phClr">
                <a:tint val="97000"/>
                <a:satMod val="220000"/>
              </a:schemeClr>
            </a:gs>
          </a:gsLst>
          <a:lin ang="16200000" scaled="1"/>
        </a:gradFill>
        <a:blipFill>
          <a:blip xmlns:r="http://schemas.openxmlformats.org/officeDocument/2006/relationships" r:embed="rId1">
            <a:duotone>
              <a:schemeClr val="phClr">
                <a:shade val="6000"/>
                <a:satMod val="120000"/>
              </a:schemeClr>
              <a:schemeClr val="phClr">
                <a:tint val="90000"/>
              </a:schemeClr>
            </a:duotone>
          </a:blip>
          <a:tile tx="0" ty="0" sx="35000" sy="40000" flip="x"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Origin</Template>
  <TotalTime>387</TotalTime>
  <Words>732</Words>
  <Application>Microsoft Office PowerPoint</Application>
  <PresentationFormat>On-screen Show (4:3)</PresentationFormat>
  <Paragraphs>77</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Origin</vt:lpstr>
      <vt:lpstr>COMP 4923 Green IT audit for Registrar’s Office</vt:lpstr>
      <vt:lpstr>Introduction</vt:lpstr>
      <vt:lpstr>Why Audit?</vt:lpstr>
      <vt:lpstr>Methodology</vt:lpstr>
      <vt:lpstr>Data Analyses</vt:lpstr>
      <vt:lpstr>Slide 6</vt:lpstr>
      <vt:lpstr>Graph Data</vt:lpstr>
      <vt:lpstr>Data Analyses Cont.</vt:lpstr>
      <vt:lpstr>Recommendations</vt:lpstr>
      <vt:lpstr>Recommendations(Cont.)</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 4923 Green IT audit for Register’s Office</dc:title>
  <dc:creator>SARAH</dc:creator>
  <cp:lastModifiedBy>Mike</cp:lastModifiedBy>
  <cp:revision>23</cp:revision>
  <dcterms:created xsi:type="dcterms:W3CDTF">2010-04-05T18:42:23Z</dcterms:created>
  <dcterms:modified xsi:type="dcterms:W3CDTF">2010-04-08T15:20:34Z</dcterms:modified>
</cp:coreProperties>
</file>